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A912B7-D514-4F49-B290-800D237744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Kiseline</a:t>
            </a:r>
            <a:br>
              <a:rPr lang="hr-HR" dirty="0"/>
            </a:br>
            <a:r>
              <a:rPr lang="hr-HR" dirty="0"/>
              <a:t>lužine</a:t>
            </a:r>
            <a:br>
              <a:rPr lang="hr-HR" dirty="0"/>
            </a:br>
            <a:r>
              <a:rPr lang="hr-HR" dirty="0"/>
              <a:t>soli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9A541D6-AF0B-4CBD-BEB3-011D0F7152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ponavljanje</a:t>
            </a:r>
          </a:p>
        </p:txBody>
      </p:sp>
    </p:spTree>
    <p:extLst>
      <p:ext uri="{BB962C8B-B14F-4D97-AF65-F5344CB8AC3E}">
        <p14:creationId xmlns:p14="http://schemas.microsoft.com/office/powerpoint/2010/main" val="1967624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A81066-05B4-40FD-A6AF-E8773D701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00B050"/>
                </a:solidFill>
                <a:latin typeface="Algerian" panose="04020705040A02060702" pitchFamily="82" charset="0"/>
              </a:rPr>
              <a:t>DEFINIRAJ POJMOVE I NADOPUNI REČENICE: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A20D2B5-26B1-42FE-AE17-599211239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solidFill>
                  <a:srgbClr val="00B050"/>
                </a:solidFill>
              </a:rPr>
              <a:t>ELEKTROLITI SU __________________________________________________</a:t>
            </a:r>
          </a:p>
          <a:p>
            <a:r>
              <a:rPr lang="hr-HR" dirty="0">
                <a:solidFill>
                  <a:srgbClr val="00B050"/>
                </a:solidFill>
              </a:rPr>
              <a:t>LUŽINE SU ______________________________________________________</a:t>
            </a:r>
          </a:p>
          <a:p>
            <a:r>
              <a:rPr lang="hr-HR" dirty="0">
                <a:solidFill>
                  <a:srgbClr val="00B050"/>
                </a:solidFill>
              </a:rPr>
              <a:t>KISELINE SU GRAĐENE OD__________________ i _______________________</a:t>
            </a:r>
          </a:p>
          <a:p>
            <a:r>
              <a:rPr lang="hr-HR" dirty="0">
                <a:solidFill>
                  <a:srgbClr val="00B050"/>
                </a:solidFill>
              </a:rPr>
              <a:t>LUŽINE SU GRAĐENE OD ___________________ i _______________________</a:t>
            </a:r>
          </a:p>
          <a:p>
            <a:r>
              <a:rPr lang="hr-HR" dirty="0">
                <a:solidFill>
                  <a:srgbClr val="00B050"/>
                </a:solidFill>
              </a:rPr>
              <a:t>KISELINE DOBIVAMO ______________________________________________</a:t>
            </a:r>
          </a:p>
          <a:p>
            <a:r>
              <a:rPr lang="hr-HR" dirty="0">
                <a:solidFill>
                  <a:srgbClr val="00B050"/>
                </a:solidFill>
              </a:rPr>
              <a:t>LUŽINE DOBIVAMO ________________________________________________</a:t>
            </a:r>
          </a:p>
          <a:p>
            <a:r>
              <a:rPr lang="hr-HR" dirty="0">
                <a:solidFill>
                  <a:srgbClr val="00B050"/>
                </a:solidFill>
              </a:rPr>
              <a:t>NAČINI DOBIVANJA SOLI: __________, ____________, ___________,_____________</a:t>
            </a:r>
          </a:p>
        </p:txBody>
      </p:sp>
    </p:spTree>
    <p:extLst>
      <p:ext uri="{BB962C8B-B14F-4D97-AF65-F5344CB8AC3E}">
        <p14:creationId xmlns:p14="http://schemas.microsoft.com/office/powerpoint/2010/main" val="331592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A81066-05B4-40FD-A6AF-E8773D701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>
                <a:solidFill>
                  <a:srgbClr val="00B050"/>
                </a:solidFill>
                <a:latin typeface="Algerian" panose="04020705040A02060702" pitchFamily="82" charset="0"/>
              </a:rPr>
              <a:t>Razvrstaj spojeve na:</a:t>
            </a:r>
            <a:br>
              <a:rPr lang="hr-HR" dirty="0">
                <a:solidFill>
                  <a:srgbClr val="00B050"/>
                </a:solidFill>
                <a:latin typeface="Algerian" panose="04020705040A02060702" pitchFamily="82" charset="0"/>
              </a:rPr>
            </a:br>
            <a:r>
              <a:rPr kumimoji="0" lang="hr-HR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hr-HR" dirty="0">
              <a:solidFill>
                <a:srgbClr val="00B05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A20D2B5-26B1-42FE-AE17-599211239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kumimoji="0" lang="hr-H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kumimoji="0" lang="hr-H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Na</a:t>
            </a:r>
            <a:r>
              <a:rPr kumimoji="0" lang="hr-HR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O, CuCl</a:t>
            </a:r>
            <a:r>
              <a:rPr kumimoji="0" lang="hr-H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2, 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Al(OH)</a:t>
            </a:r>
            <a:r>
              <a:rPr kumimoji="0" lang="hr-HR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hr-H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H</a:t>
            </a:r>
            <a:r>
              <a:rPr kumimoji="0" lang="hr-H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kumimoji="0" lang="hr-HR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4, 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HNO</a:t>
            </a:r>
            <a:r>
              <a:rPr kumimoji="0" lang="hr-HR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3, 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FeSO</a:t>
            </a:r>
            <a:r>
              <a:rPr kumimoji="0" lang="hr-HR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Ca(OH)</a:t>
            </a:r>
            <a:r>
              <a:rPr kumimoji="0" lang="hr-HR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2, 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kumimoji="0" lang="hr-HR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hr-HR" sz="3200" b="0" i="0" u="none" strike="noStrike" kern="1200" cap="all" spc="20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lgerian" panose="04020705040A02060702" pitchFamily="82" charset="0"/>
              <a:ea typeface="+mj-ea"/>
              <a:cs typeface="+mj-cs"/>
            </a:endParaRPr>
          </a:p>
          <a:p>
            <a:pPr marL="0" indent="0">
              <a:buNone/>
            </a:pPr>
            <a:r>
              <a:rPr kumimoji="0" lang="hr-HR" sz="3200" b="0" i="0" u="none" strike="noStrike" kern="1200" cap="all" spc="2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lgerian" panose="04020705040A02060702" pitchFamily="82" charset="0"/>
                <a:ea typeface="+mj-ea"/>
                <a:cs typeface="+mj-cs"/>
              </a:rPr>
              <a:t>Okside:</a:t>
            </a:r>
          </a:p>
          <a:p>
            <a:pPr marL="0" indent="0">
              <a:buNone/>
            </a:pPr>
            <a:r>
              <a:rPr lang="hr-HR" sz="3200" cap="all" spc="200" dirty="0">
                <a:solidFill>
                  <a:srgbClr val="00B050"/>
                </a:solidFill>
                <a:latin typeface="Algerian" panose="04020705040A02060702" pitchFamily="82" charset="0"/>
                <a:ea typeface="+mj-ea"/>
                <a:cs typeface="+mj-cs"/>
              </a:rPr>
              <a:t>Kiseline:</a:t>
            </a:r>
          </a:p>
          <a:p>
            <a:pPr marL="0" indent="0">
              <a:buNone/>
            </a:pPr>
            <a:r>
              <a:rPr lang="hr-HR" sz="3200" cap="all" spc="200" dirty="0">
                <a:solidFill>
                  <a:srgbClr val="00B050"/>
                </a:solidFill>
                <a:latin typeface="Algerian" panose="04020705040A02060702" pitchFamily="82" charset="0"/>
                <a:ea typeface="+mj-ea"/>
                <a:cs typeface="+mj-cs"/>
              </a:rPr>
              <a:t>Hidrokside/lužine:</a:t>
            </a:r>
          </a:p>
          <a:p>
            <a:pPr marL="0" indent="0">
              <a:buNone/>
            </a:pPr>
            <a:r>
              <a:rPr kumimoji="0" lang="hr-HR" sz="3200" b="0" i="0" u="none" strike="noStrike" kern="1200" cap="all" spc="20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lgerian" panose="04020705040A02060702" pitchFamily="82" charset="0"/>
                <a:ea typeface="+mj-ea"/>
                <a:cs typeface="+mj-cs"/>
              </a:rPr>
              <a:t>soli:</a:t>
            </a:r>
            <a:endParaRPr kumimoji="0" lang="hr-HR" sz="5100" b="0" i="0" u="none" strike="noStrike" kern="1200" cap="all" spc="20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lgerian" panose="04020705040A02060702" pitchFamily="8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88489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A81066-05B4-40FD-A6AF-E8773D701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00B050"/>
                </a:solidFill>
                <a:latin typeface="Algerian" panose="04020705040A02060702" pitchFamily="82" charset="0"/>
              </a:rPr>
              <a:t>napiši formulu spoja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A20D2B5-26B1-42FE-AE17-599211239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5C3FB289-6A91-471B-81B6-DD2B6722DC1F}"/>
              </a:ext>
            </a:extLst>
          </p:cNvPr>
          <p:cNvSpPr/>
          <p:nvPr/>
        </p:nvSpPr>
        <p:spPr>
          <a:xfrm>
            <a:off x="1310600" y="2613212"/>
            <a:ext cx="10881400" cy="907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9144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695325" algn="l"/>
              </a:tabLst>
            </a:pPr>
            <a:r>
              <a:rPr lang="hr-HR" sz="2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dušična kiselina                b) magnezijev oksid                        c) sumporov dioksid</a:t>
            </a:r>
          </a:p>
          <a:p>
            <a:pPr defTabSz="914400">
              <a:lnSpc>
                <a:spcPct val="115000"/>
              </a:lnSpc>
              <a:spcAft>
                <a:spcPts val="1000"/>
              </a:spcAft>
              <a:tabLst>
                <a:tab pos="695325" algn="l"/>
              </a:tabLst>
            </a:pPr>
            <a:r>
              <a:rPr lang="hr-HR" sz="2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hr-HR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                         _____________                                     __________</a:t>
            </a: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7B5C1F03-1E8F-4ACC-A70A-5B4BD667F547}"/>
              </a:ext>
            </a:extLst>
          </p:cNvPr>
          <p:cNvSpPr/>
          <p:nvPr/>
        </p:nvSpPr>
        <p:spPr>
          <a:xfrm>
            <a:off x="1251678" y="3724836"/>
            <a:ext cx="10881400" cy="779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115000"/>
              </a:lnSpc>
              <a:tabLst>
                <a:tab pos="695325" algn="l"/>
              </a:tabLst>
            </a:pPr>
            <a:r>
              <a:rPr lang="hr-HR" sz="2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 fosforna  kiselina                e) aluminijev hidroksid                        f)  natrijev sulfat</a:t>
            </a:r>
          </a:p>
          <a:p>
            <a:pPr defTabSz="914400">
              <a:lnSpc>
                <a:spcPct val="115000"/>
              </a:lnSpc>
              <a:spcAft>
                <a:spcPts val="1000"/>
              </a:spcAft>
              <a:tabLst>
                <a:tab pos="695325" algn="l"/>
              </a:tabLst>
            </a:pPr>
            <a:r>
              <a:rPr lang="hr-HR" sz="2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hr-HR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                         _____________                                     __________</a:t>
            </a:r>
          </a:p>
        </p:txBody>
      </p:sp>
    </p:spTree>
    <p:extLst>
      <p:ext uri="{BB962C8B-B14F-4D97-AF65-F5344CB8AC3E}">
        <p14:creationId xmlns:p14="http://schemas.microsoft.com/office/powerpoint/2010/main" val="3374575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A81066-05B4-40FD-A6AF-E8773D701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00B050"/>
                </a:solidFill>
                <a:latin typeface="Algerian" panose="04020705040A02060702" pitchFamily="82" charset="0"/>
              </a:rPr>
              <a:t>Napiši naziv spoja: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A20D2B5-26B1-42FE-AE17-599211239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kumimoji="0" lang="hr-HR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                     b)  </a:t>
            </a:r>
            <a:r>
              <a:rPr kumimoji="0" lang="hr-H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MgO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c) SO</a:t>
            </a:r>
            <a:r>
              <a:rPr kumimoji="0" lang="hr-HR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d) Ca(OH)</a:t>
            </a:r>
            <a:r>
              <a:rPr kumimoji="0" lang="hr-HR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</a:p>
          <a:p>
            <a:pPr marL="0" indent="0">
              <a:buNone/>
            </a:pPr>
            <a:endParaRPr lang="hr-HR" noProof="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kumimoji="0" lang="hr-HR" sz="20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              _____________                ____________                  _____________</a:t>
            </a:r>
            <a:endParaRPr kumimoji="0" lang="hr-H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noProof="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e)  HNO</a:t>
            </a:r>
            <a:r>
              <a:rPr lang="hr-HR" baseline="-25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                                </a:t>
            </a:r>
            <a:r>
              <a:rPr lang="hr-HR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Ca(NO</a:t>
            </a:r>
            <a:r>
              <a:rPr kumimoji="0" lang="hr-H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kumimoji="0" lang="hr-HR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g)  CuCl</a:t>
            </a:r>
            <a:r>
              <a:rPr kumimoji="0" lang="hr-HR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</a:p>
          <a:p>
            <a:pPr marL="0" indent="0">
              <a:buNone/>
            </a:pPr>
            <a:endParaRPr lang="hr-HR" baseline="-250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baseline="-250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_______________                         _________________                           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4250705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A81066-05B4-40FD-A6AF-E8773D701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00B050"/>
                </a:solidFill>
                <a:latin typeface="Algerian" panose="04020705040A02060702" pitchFamily="82" charset="0"/>
              </a:rPr>
              <a:t>IZJEDNAČI JEDNADŽBE DOBIVANJA SOLI: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A20D2B5-26B1-42FE-AE17-599211239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69900"/>
              </a:buClr>
              <a:buSzPts val="2000"/>
              <a:buFont typeface="Arial"/>
              <a:buNone/>
              <a:tabLst/>
              <a:defRPr/>
            </a:pPr>
            <a:r>
              <a:rPr kumimoji="0" lang="pt-BR" sz="2000" b="1" i="0" u="none" strike="noStrike" kern="0" cap="none" spc="0" normalizeH="0" baseline="0" noProof="0" dirty="0">
                <a:ln>
                  <a:noFill/>
                </a:ln>
                <a:solidFill>
                  <a:srgbClr val="6699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METAL + NEMETAL → SOL</a:t>
            </a:r>
            <a:endParaRPr kumimoji="0" lang="pt-B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lang="hr-HR" sz="24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kumimoji="0" lang="hr-H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Na</a:t>
            </a:r>
            <a:r>
              <a:rPr kumimoji="0" lang="pt-B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     +       </a:t>
            </a:r>
            <a:r>
              <a:rPr kumimoji="0" lang="hr-H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Cl</a:t>
            </a:r>
            <a:r>
              <a:rPr kumimoji="0" lang="hr-HR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2</a:t>
            </a:r>
            <a:r>
              <a:rPr kumimoji="0" lang="pt-B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    →  </a:t>
            </a:r>
            <a:r>
              <a:rPr kumimoji="0" lang="hr-H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hr-HR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</a:t>
            </a:r>
            <a:r>
              <a:rPr kumimoji="0" lang="hr-H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Cl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6699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METAL + KISELINA → SOL + VODIK</a:t>
            </a:r>
            <a:endParaRPr lang="hr-HR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hr-HR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Mg    +   HCl→ </a:t>
            </a:r>
            <a:r>
              <a:rPr kumimoji="0" lang="hr-H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MgCl</a:t>
            </a:r>
            <a:r>
              <a: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2  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+   H</a:t>
            </a:r>
            <a:r>
              <a: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2</a:t>
            </a:r>
            <a:endParaRPr kumimoji="0" lang="hr-HR" sz="2000" b="0" i="0" u="none" strike="noStrike" kern="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lang="hr-HR" sz="2000" b="0" i="0" u="none" strike="noStrike" kern="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9900"/>
              </a:buClr>
              <a:buSzPts val="2000"/>
              <a:buFont typeface="Arial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6699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METALNI OKSID + KISELINA → SOL + VODA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lang="hr-HR" sz="24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C</a:t>
            </a:r>
            <a:r>
              <a:rPr kumimoji="0" lang="hr-H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O      +       H</a:t>
            </a:r>
            <a:r>
              <a:rPr lang="hr-HR" kern="0" baseline="-25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hr-HR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O</a:t>
            </a:r>
            <a:r>
              <a: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4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   →   C</a:t>
            </a:r>
            <a:r>
              <a:rPr kumimoji="0" lang="hr-H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a</a:t>
            </a:r>
            <a:r>
              <a:rPr kumimoji="0" lang="hr-HR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hr-HR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kumimoji="0" lang="hr-H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P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O</a:t>
            </a:r>
            <a:r>
              <a: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4</a:t>
            </a:r>
            <a:r>
              <a:rPr kumimoji="0" lang="hr-H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)</a:t>
            </a:r>
            <a:r>
              <a:rPr kumimoji="0" lang="hr-HR" sz="20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2</a:t>
            </a:r>
            <a:r>
              <a: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+  H</a:t>
            </a:r>
            <a:r>
              <a: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2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O</a:t>
            </a:r>
            <a:endParaRPr kumimoji="0" lang="hr-H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lang="en-US" sz="2000" b="0" i="0" u="none" strike="noStrike" kern="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6699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LUŽINA  +  KISELINA  →  SOL  +  VODA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6699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lang="hr-HR" sz="24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r-HR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Mg</a:t>
            </a:r>
            <a:r>
              <a:rPr kumimoji="0" lang="hr-H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(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OH</a:t>
            </a:r>
            <a:r>
              <a:rPr kumimoji="0" lang="hr-H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)</a:t>
            </a:r>
            <a:r>
              <a:rPr kumimoji="0" lang="hr-HR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2</a:t>
            </a:r>
            <a:r>
              <a:rPr kumimoji="0" lang="hr-H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+ </a:t>
            </a:r>
            <a:r>
              <a:rPr kumimoji="0" lang="hr-H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H</a:t>
            </a:r>
            <a:r>
              <a:rPr kumimoji="0" lang="hr-H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NO</a:t>
            </a:r>
            <a:r>
              <a:rPr kumimoji="0" lang="hr-HR" sz="1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3</a:t>
            </a:r>
            <a:r>
              <a:rPr kumimoji="0" lang="hr-H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→ </a:t>
            </a:r>
            <a:r>
              <a:rPr kumimoji="0" lang="hr-H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hr-HR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Mg</a:t>
            </a:r>
            <a:r>
              <a:rPr lang="hr-HR" sz="21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kumimoji="0" lang="hr-HR" sz="2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NO</a:t>
            </a:r>
            <a:r>
              <a:rPr kumimoji="0" lang="hr-HR" sz="1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3</a:t>
            </a:r>
            <a:r>
              <a:rPr kumimoji="0" lang="hr-HR" sz="2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)</a:t>
            </a:r>
            <a:r>
              <a:rPr kumimoji="0" lang="hr-HR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2</a:t>
            </a:r>
            <a:r>
              <a:rPr kumimoji="0" lang="hr-HR" sz="2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r>
              <a:rPr kumimoji="0" lang="hr-H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+</a:t>
            </a:r>
            <a:r>
              <a:rPr kumimoji="0" lang="hr-H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H</a:t>
            </a:r>
            <a:r>
              <a: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2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O</a:t>
            </a:r>
            <a:endParaRPr kumimoji="0" lang="en-US" sz="2000" b="0" i="0" u="none" strike="noStrike" kern="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 </a:t>
            </a:r>
            <a:endParaRPr kumimoji="0" lang="pt-B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37446082"/>
      </p:ext>
    </p:extLst>
  </p:cSld>
  <p:clrMapOvr>
    <a:masterClrMapping/>
  </p:clrMapOvr>
</p:sld>
</file>

<file path=ppt/theme/theme1.xml><?xml version="1.0" encoding="utf-8"?>
<a:theme xmlns:a="http://schemas.openxmlformats.org/drawingml/2006/main" name="Značka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TM10001106[[fn=Značka]]</Template>
  <TotalTime>51</TotalTime>
  <Words>238</Words>
  <Application>Microsoft Office PowerPoint</Application>
  <PresentationFormat>Široki zaslon</PresentationFormat>
  <Paragraphs>46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2" baseType="lpstr">
      <vt:lpstr>Algerian</vt:lpstr>
      <vt:lpstr>Arial</vt:lpstr>
      <vt:lpstr>Calibri</vt:lpstr>
      <vt:lpstr>Gill Sans MT</vt:lpstr>
      <vt:lpstr>Impact</vt:lpstr>
      <vt:lpstr>Značka</vt:lpstr>
      <vt:lpstr>Kiseline lužine soli</vt:lpstr>
      <vt:lpstr>DEFINIRAJ POJMOVE I NADOPUNI REČENICE:</vt:lpstr>
      <vt:lpstr>Razvrstaj spojeve na:  </vt:lpstr>
      <vt:lpstr>napiši formulu spoja</vt:lpstr>
      <vt:lpstr>Napiši naziv spoja:</vt:lpstr>
      <vt:lpstr>IZJEDNAČI JEDNADŽBE DOBIVANJA SOLI: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kiseline</dc:title>
  <dc:creator>Darija Vištica</dc:creator>
  <cp:lastModifiedBy>Darija Vištica</cp:lastModifiedBy>
  <cp:revision>7</cp:revision>
  <dcterms:created xsi:type="dcterms:W3CDTF">2024-02-07T18:33:28Z</dcterms:created>
  <dcterms:modified xsi:type="dcterms:W3CDTF">2024-02-07T19:48:00Z</dcterms:modified>
</cp:coreProperties>
</file>